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6405"/>
  </p:normalViewPr>
  <p:slideViewPr>
    <p:cSldViewPr snapToGrid="0" snapToObjects="1">
      <p:cViewPr varScale="1">
        <p:scale>
          <a:sx n="131" d="100"/>
          <a:sy n="131" d="100"/>
        </p:scale>
        <p:origin x="16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81378-953F-0B4E-8847-7AD44F9EE513}" type="datetimeFigureOut">
              <a:rPr lang="x-none" smtClean="0"/>
              <a:t>1.10.2020.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F33EC-D8B6-9241-860C-3D06D00B2C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01542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81378-953F-0B4E-8847-7AD44F9EE513}" type="datetimeFigureOut">
              <a:rPr lang="x-none" smtClean="0"/>
              <a:t>1.10.2020.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F33EC-D8B6-9241-860C-3D06D00B2C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03907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81378-953F-0B4E-8847-7AD44F9EE513}" type="datetimeFigureOut">
              <a:rPr lang="x-none" smtClean="0"/>
              <a:t>1.10.2020.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F33EC-D8B6-9241-860C-3D06D00B2C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05507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81378-953F-0B4E-8847-7AD44F9EE513}" type="datetimeFigureOut">
              <a:rPr lang="x-none" smtClean="0"/>
              <a:t>1.10.2020.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F33EC-D8B6-9241-860C-3D06D00B2C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848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81378-953F-0B4E-8847-7AD44F9EE513}" type="datetimeFigureOut">
              <a:rPr lang="x-none" smtClean="0"/>
              <a:t>1.10.2020.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F33EC-D8B6-9241-860C-3D06D00B2C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319607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81378-953F-0B4E-8847-7AD44F9EE513}" type="datetimeFigureOut">
              <a:rPr lang="x-none" smtClean="0"/>
              <a:t>1.10.2020.</a:t>
            </a:fld>
            <a:endParaRPr lang="x-none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F33EC-D8B6-9241-860C-3D06D00B2C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53469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81378-953F-0B4E-8847-7AD44F9EE513}" type="datetimeFigureOut">
              <a:rPr lang="x-none" smtClean="0"/>
              <a:t>1.10.2020.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F33EC-D8B6-9241-860C-3D06D00B2CF0}" type="slidenum">
              <a:rPr lang="x-none" smtClean="0"/>
              <a:t>‹#›</a:t>
            </a:fld>
            <a:endParaRPr lang="x-none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15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81378-953F-0B4E-8847-7AD44F9EE513}" type="datetimeFigureOut">
              <a:rPr lang="x-none" smtClean="0"/>
              <a:t>1.10.2020.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F33EC-D8B6-9241-860C-3D06D00B2C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66088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81378-953F-0B4E-8847-7AD44F9EE513}" type="datetimeFigureOut">
              <a:rPr lang="x-none" smtClean="0"/>
              <a:t>1.10.2020.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F33EC-D8B6-9241-860C-3D06D00B2C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27611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81378-953F-0B4E-8847-7AD44F9EE513}" type="datetimeFigureOut">
              <a:rPr lang="x-none" smtClean="0"/>
              <a:t>1.10.2020.</a:t>
            </a:fld>
            <a:endParaRPr lang="x-non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x-none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F33EC-D8B6-9241-860C-3D06D00B2C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06772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" y="0"/>
            <a:ext cx="4571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-42172"/>
            <a:ext cx="4576573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56381378-953F-0B4E-8847-7AD44F9EE513}" type="datetimeFigureOut">
              <a:rPr lang="x-none" smtClean="0"/>
              <a:t>1.10.2020.</a:t>
            </a:fld>
            <a:endParaRPr lang="x-none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x-none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F33EC-D8B6-9241-860C-3D06D00B2C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92523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606045" y="964692"/>
            <a:ext cx="5937755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56381378-953F-0B4E-8847-7AD44F9EE513}" type="datetimeFigureOut">
              <a:rPr lang="x-none" smtClean="0"/>
              <a:t>1.10.2020.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11F33EC-D8B6-9241-860C-3D06D00B2C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55681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DB32DA5-51DD-0844-9466-E1115180B6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/>
              <a:t>Артеријска хипертензија и срчане мане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5858FFA-49FF-CA43-912B-69B441AB73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RS" dirty="0"/>
              <a:t>Др Стефан Симовић</a:t>
            </a:r>
          </a:p>
          <a:p>
            <a:r>
              <a:rPr lang="sr-Cyrl-RS" dirty="0"/>
              <a:t>Основне струковне студије</a:t>
            </a:r>
          </a:p>
          <a:p>
            <a:r>
              <a:rPr lang="sr-Cyrl-RS" dirty="0"/>
              <a:t>Интерна медицина са негом</a:t>
            </a:r>
            <a:endParaRPr lang="x-none" dirty="0"/>
          </a:p>
        </p:txBody>
      </p:sp>
      <p:pic>
        <p:nvPicPr>
          <p:cNvPr id="4" name="Picture 8" descr="Grb MF">
            <a:extLst>
              <a:ext uri="{FF2B5EF4-FFF2-40B4-BE49-F238E27FC236}">
                <a16:creationId xmlns:a16="http://schemas.microsoft.com/office/drawing/2014/main" xmlns="" id="{AC218A47-7F01-894A-A0FB-18B7E769C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4596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6CBE69-6721-7B42-9338-FAEE5990E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0E95A7E-6198-6640-A652-16587A09C7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Допунска испитивања:</a:t>
            </a:r>
          </a:p>
          <a:p>
            <a:pPr lvl="1"/>
            <a:r>
              <a:rPr lang="sr-Cyrl-RS" dirty="0"/>
              <a:t>Ултразвук абдомена</a:t>
            </a:r>
          </a:p>
          <a:p>
            <a:pPr lvl="1"/>
            <a:r>
              <a:rPr lang="sr-Cyrl-RS" dirty="0"/>
              <a:t>Преглед очног дна</a:t>
            </a:r>
          </a:p>
          <a:p>
            <a:pPr lvl="1"/>
            <a:r>
              <a:rPr lang="sr-Cyrl-RS" dirty="0" err="1"/>
              <a:t>Доплер</a:t>
            </a:r>
            <a:r>
              <a:rPr lang="sr-Cyrl-RS" dirty="0"/>
              <a:t> </a:t>
            </a:r>
            <a:r>
              <a:rPr lang="sr-Cyrl-RS" dirty="0" err="1"/>
              <a:t>реналних</a:t>
            </a:r>
            <a:r>
              <a:rPr lang="sr-Cyrl-RS" dirty="0"/>
              <a:t> (бубрежних) крвних судова</a:t>
            </a:r>
          </a:p>
          <a:p>
            <a:pPr lvl="1"/>
            <a:r>
              <a:rPr lang="sr-Cyrl-RS" dirty="0"/>
              <a:t>Преглед неуролога</a:t>
            </a:r>
          </a:p>
        </p:txBody>
      </p:sp>
      <p:pic>
        <p:nvPicPr>
          <p:cNvPr id="4" name="Picture 8" descr="Grb MF">
            <a:extLst>
              <a:ext uri="{FF2B5EF4-FFF2-40B4-BE49-F238E27FC236}">
                <a16:creationId xmlns:a16="http://schemas.microsoft.com/office/drawing/2014/main" xmlns="" id="{A560062A-6265-8D48-AEA5-AD03E8069F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6122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69146-7CA3-E641-9896-FF3789E78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967E069-DDFC-1E4D-9828-74044869D3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err="1"/>
              <a:t>Нефармаколошке</a:t>
            </a:r>
            <a:r>
              <a:rPr lang="sr-Cyrl-RS" dirty="0"/>
              <a:t> мере терапије:</a:t>
            </a:r>
          </a:p>
          <a:p>
            <a:pPr lvl="2"/>
            <a:r>
              <a:rPr lang="sr-Cyrl-RS" dirty="0"/>
              <a:t>Редукција телесне тежине</a:t>
            </a:r>
          </a:p>
          <a:p>
            <a:pPr lvl="2"/>
            <a:r>
              <a:rPr lang="sr-Cyrl-RS" dirty="0"/>
              <a:t>Смањење уноса соли</a:t>
            </a:r>
          </a:p>
          <a:p>
            <a:pPr lvl="2"/>
            <a:r>
              <a:rPr lang="sr-Cyrl-RS" dirty="0"/>
              <a:t>Промена начина исхране</a:t>
            </a:r>
          </a:p>
          <a:p>
            <a:pPr lvl="2"/>
            <a:r>
              <a:rPr lang="sr-Cyrl-RS" dirty="0"/>
              <a:t>Физичка активност</a:t>
            </a:r>
            <a:endParaRPr lang="x-none" dirty="0"/>
          </a:p>
        </p:txBody>
      </p:sp>
      <p:pic>
        <p:nvPicPr>
          <p:cNvPr id="4" name="Picture 8" descr="Grb MF">
            <a:extLst>
              <a:ext uri="{FF2B5EF4-FFF2-40B4-BE49-F238E27FC236}">
                <a16:creationId xmlns:a16="http://schemas.microsoft.com/office/drawing/2014/main" xmlns="" id="{B8155F9B-45EE-3A43-B5A8-DD7D7B898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0299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4C4E70-C4AC-1142-B4E6-DC388B8D2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77550ED-F171-6046-9E81-9E651A3059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Фармаколошке мере терапија:</a:t>
            </a:r>
          </a:p>
          <a:p>
            <a:pPr lvl="1"/>
            <a:r>
              <a:rPr lang="sr-Cyrl-RS" dirty="0"/>
              <a:t>Бета </a:t>
            </a:r>
            <a:r>
              <a:rPr lang="sr-Cyrl-RS" dirty="0" err="1"/>
              <a:t>блокатори</a:t>
            </a:r>
            <a:endParaRPr lang="sr-Cyrl-RS" dirty="0"/>
          </a:p>
          <a:p>
            <a:pPr lvl="1"/>
            <a:r>
              <a:rPr lang="sr-Cyrl-RS" dirty="0"/>
              <a:t>Алфа </a:t>
            </a:r>
            <a:r>
              <a:rPr lang="sr-Cyrl-RS" dirty="0" err="1"/>
              <a:t>адренергички</a:t>
            </a:r>
            <a:r>
              <a:rPr lang="sr-Cyrl-RS" dirty="0"/>
              <a:t> </a:t>
            </a:r>
            <a:r>
              <a:rPr lang="sr-Cyrl-RS" dirty="0" err="1"/>
              <a:t>блокатори</a:t>
            </a:r>
            <a:endParaRPr lang="sr-Cyrl-RS" dirty="0"/>
          </a:p>
          <a:p>
            <a:pPr lvl="1"/>
            <a:r>
              <a:rPr lang="sr-Cyrl-RS" dirty="0"/>
              <a:t>АЦЕ </a:t>
            </a:r>
            <a:r>
              <a:rPr lang="sr-Cyrl-RS" dirty="0" err="1"/>
              <a:t>инхибитори</a:t>
            </a:r>
            <a:r>
              <a:rPr lang="sr-Cyrl-RS" dirty="0"/>
              <a:t> или </a:t>
            </a:r>
            <a:r>
              <a:rPr lang="sr-Cyrl-RS" dirty="0" err="1"/>
              <a:t>блокатори</a:t>
            </a:r>
            <a:r>
              <a:rPr lang="sr-Cyrl-RS" dirty="0"/>
              <a:t> </a:t>
            </a:r>
            <a:r>
              <a:rPr lang="sr-Cyrl-RS" dirty="0" err="1"/>
              <a:t>ангиотензина</a:t>
            </a:r>
            <a:r>
              <a:rPr lang="sr-Cyrl-RS" dirty="0"/>
              <a:t> 1</a:t>
            </a:r>
          </a:p>
          <a:p>
            <a:pPr lvl="1"/>
            <a:r>
              <a:rPr lang="sr-Cyrl-RS" dirty="0" err="1"/>
              <a:t>Блокатори</a:t>
            </a:r>
            <a:r>
              <a:rPr lang="sr-Cyrl-RS" dirty="0"/>
              <a:t> </a:t>
            </a:r>
            <a:r>
              <a:rPr lang="sr-Cyrl-RS" dirty="0" err="1"/>
              <a:t>калцијумских</a:t>
            </a:r>
            <a:r>
              <a:rPr lang="sr-Cyrl-RS" dirty="0"/>
              <a:t> канала</a:t>
            </a:r>
          </a:p>
          <a:p>
            <a:pPr lvl="1"/>
            <a:r>
              <a:rPr lang="sr-Cyrl-RS" dirty="0" err="1"/>
              <a:t>Диуретици</a:t>
            </a:r>
            <a:endParaRPr lang="sr-Cyrl-RS" dirty="0"/>
          </a:p>
          <a:p>
            <a:pPr lvl="1"/>
            <a:r>
              <a:rPr lang="sr-Cyrl-RS" dirty="0"/>
              <a:t>Бити </a:t>
            </a:r>
            <a:r>
              <a:rPr lang="sr-Cyrl-RS" dirty="0" err="1"/>
              <a:t>орезан</a:t>
            </a:r>
            <a:r>
              <a:rPr lang="sr-Cyrl-RS" dirty="0"/>
              <a:t> у комбинацији лекова!</a:t>
            </a:r>
          </a:p>
          <a:p>
            <a:pPr lvl="1"/>
            <a:endParaRPr lang="x-none" dirty="0"/>
          </a:p>
        </p:txBody>
      </p:sp>
      <p:pic>
        <p:nvPicPr>
          <p:cNvPr id="4" name="Picture 8" descr="Grb MF">
            <a:extLst>
              <a:ext uri="{FF2B5EF4-FFF2-40B4-BE49-F238E27FC236}">
                <a16:creationId xmlns:a16="http://schemas.microsoft.com/office/drawing/2014/main" xmlns="" id="{A2245A86-5A41-674C-BE79-40B8F94C1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09031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A9F3D6C4-8DCC-9145-A9A0-6C3DE144B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Срчане мане</a:t>
            </a:r>
            <a:endParaRPr lang="x-non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8EE1AF5-3F11-B24D-A4FE-2658EBA3EC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Picture 8" descr="Grb MF">
            <a:extLst>
              <a:ext uri="{FF2B5EF4-FFF2-40B4-BE49-F238E27FC236}">
                <a16:creationId xmlns:a16="http://schemas.microsoft.com/office/drawing/2014/main" xmlns="" id="{CC3EF5DB-1352-7D49-A20E-6A2741FB4A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8748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0F1BA9E9-BEBA-6A41-8557-4E32F9B37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дефиниција</a:t>
            </a:r>
            <a:endParaRPr lang="x-non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5AD7A83A-9A44-1044-B0B9-D36FEAE541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Деструкција или оштећење срчаних залистака који доводи до онемогућавања адекватног </a:t>
            </a:r>
            <a:r>
              <a:rPr lang="sr-Cyrl-RS" b="1" dirty="0"/>
              <a:t>затварања</a:t>
            </a:r>
            <a:r>
              <a:rPr lang="sr-Cyrl-RS" dirty="0"/>
              <a:t> отвора – ИНСУФИЦИЈЕНЦИЈА срчаних залистака</a:t>
            </a:r>
          </a:p>
          <a:p>
            <a:endParaRPr lang="sr-Cyrl-RS" dirty="0"/>
          </a:p>
          <a:p>
            <a:r>
              <a:rPr lang="sr-Cyrl-RS" dirty="0"/>
              <a:t>Срастање задебљалих, </a:t>
            </a:r>
            <a:r>
              <a:rPr lang="sr-Cyrl-RS" dirty="0" err="1"/>
              <a:t>калцификованих</a:t>
            </a:r>
            <a:r>
              <a:rPr lang="sr-Cyrl-RS" dirty="0"/>
              <a:t> срчаних залистака који доводи до онемогућавања адекватног </a:t>
            </a:r>
            <a:r>
              <a:rPr lang="sr-Cyrl-RS" b="1" dirty="0"/>
              <a:t>отварања </a:t>
            </a:r>
            <a:r>
              <a:rPr lang="sr-Cyrl-RS" dirty="0"/>
              <a:t>залистака – СТЕНОЗА срчаних залистака</a:t>
            </a:r>
            <a:endParaRPr lang="x-none" b="1" dirty="0"/>
          </a:p>
        </p:txBody>
      </p:sp>
      <p:pic>
        <p:nvPicPr>
          <p:cNvPr id="6" name="Picture 8" descr="Grb MF">
            <a:extLst>
              <a:ext uri="{FF2B5EF4-FFF2-40B4-BE49-F238E27FC236}">
                <a16:creationId xmlns:a16="http://schemas.microsoft.com/office/drawing/2014/main" xmlns="" id="{17DF7E4C-00F2-594B-A7BB-EA6584075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7845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7D50CC-D874-A142-BE68-F8B644D15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Срчани залисци</a:t>
            </a:r>
            <a:endParaRPr lang="x-none" dirty="0"/>
          </a:p>
        </p:txBody>
      </p:sp>
      <p:pic>
        <p:nvPicPr>
          <p:cNvPr id="7170" name="Picture 2" descr="Heart Valve Problems and Disease | COR Medical Group">
            <a:extLst>
              <a:ext uri="{FF2B5EF4-FFF2-40B4-BE49-F238E27FC236}">
                <a16:creationId xmlns:a16="http://schemas.microsoft.com/office/drawing/2014/main" xmlns="" id="{FDE5F661-FCBE-6C45-A0B7-9FF23E254B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2638045"/>
            <a:ext cx="508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Grb MF">
            <a:extLst>
              <a:ext uri="{FF2B5EF4-FFF2-40B4-BE49-F238E27FC236}">
                <a16:creationId xmlns:a16="http://schemas.microsoft.com/office/drawing/2014/main" xmlns="" id="{2FEEF2B2-F46C-554E-A70A-97258E216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96886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1614CCF-BBF1-D04D-BAF9-5AD7BB515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err="1"/>
              <a:t>ПРиказ</a:t>
            </a:r>
            <a:r>
              <a:rPr lang="sr-Cyrl-RS" dirty="0"/>
              <a:t> случаја 1.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F8E272E-D346-8C43-8369-AADAD6BE58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6045" y="2638045"/>
            <a:ext cx="5937755" cy="3752707"/>
          </a:xfrm>
        </p:spPr>
        <p:txBody>
          <a:bodyPr>
            <a:normAutofit lnSpcReduction="10000"/>
          </a:bodyPr>
          <a:lstStyle/>
          <a:p>
            <a:r>
              <a:rPr lang="sr-Cyrl-RS" dirty="0" err="1"/>
              <a:t>Пацијенткиња</a:t>
            </a:r>
            <a:r>
              <a:rPr lang="sr-Cyrl-RS" dirty="0"/>
              <a:t> старости 56. година</a:t>
            </a:r>
          </a:p>
          <a:p>
            <a:r>
              <a:rPr lang="sr-Cyrl-RS" dirty="0"/>
              <a:t>Жали се на замарање, гушење, отоке ногу</a:t>
            </a:r>
          </a:p>
          <a:p>
            <a:r>
              <a:rPr lang="sr-Cyrl-RS" dirty="0"/>
              <a:t>Лечи се због хипертензије</a:t>
            </a:r>
          </a:p>
          <a:p>
            <a:r>
              <a:rPr lang="sr-Cyrl-RS" dirty="0"/>
              <a:t>Прележала реуматску грозницу са 19. година</a:t>
            </a:r>
          </a:p>
          <a:p>
            <a:r>
              <a:rPr lang="sr-Cyrl-RS" dirty="0"/>
              <a:t>Присутна цијаноза (плава </a:t>
            </a:r>
            <a:r>
              <a:rPr lang="sr-Cyrl-RS" dirty="0" err="1"/>
              <a:t>пребојеност</a:t>
            </a:r>
            <a:r>
              <a:rPr lang="sr-Cyrl-RS" dirty="0"/>
              <a:t>) усана и образа</a:t>
            </a:r>
          </a:p>
          <a:p>
            <a:r>
              <a:rPr lang="sr-Cyrl-RS" dirty="0" err="1"/>
              <a:t>Аускултаторно</a:t>
            </a:r>
            <a:r>
              <a:rPr lang="sr-Cyrl-RS" dirty="0"/>
              <a:t> над плућима лако ослабљен дисајни шум</a:t>
            </a:r>
          </a:p>
          <a:p>
            <a:r>
              <a:rPr lang="sr-Cyrl-RS" dirty="0" err="1"/>
              <a:t>Аускултаторно</a:t>
            </a:r>
            <a:r>
              <a:rPr lang="sr-Cyrl-RS" dirty="0"/>
              <a:t> над срцем, срчана радња убрзана, тонови тихи, присутан је </a:t>
            </a:r>
            <a:r>
              <a:rPr lang="sr-Cyrl-RS" dirty="0" err="1"/>
              <a:t>дијастолни</a:t>
            </a:r>
            <a:r>
              <a:rPr lang="sr-Cyrl-RS" dirty="0"/>
              <a:t> шум над </a:t>
            </a:r>
            <a:r>
              <a:rPr lang="sr-Cyrl-RS" dirty="0" err="1"/>
              <a:t>митралним</a:t>
            </a:r>
            <a:r>
              <a:rPr lang="sr-Cyrl-RS" dirty="0"/>
              <a:t> ушћем 4/6</a:t>
            </a:r>
          </a:p>
          <a:p>
            <a:r>
              <a:rPr lang="sr-Cyrl-RS" dirty="0"/>
              <a:t>ТА 140/80 </a:t>
            </a:r>
            <a:endParaRPr lang="x-none" dirty="0"/>
          </a:p>
        </p:txBody>
      </p:sp>
      <p:pic>
        <p:nvPicPr>
          <p:cNvPr id="4" name="Picture 8" descr="Grb MF">
            <a:extLst>
              <a:ext uri="{FF2B5EF4-FFF2-40B4-BE49-F238E27FC236}">
                <a16:creationId xmlns:a16="http://schemas.microsoft.com/office/drawing/2014/main" xmlns="" id="{84225CC7-0B67-2846-9D7E-606F37994A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25846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D312A7-E38F-5341-8433-3F93DED54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Приказ случаја 1.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EF133C1-DDD1-3C4B-A260-7572DD69F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6045" y="2638045"/>
            <a:ext cx="6121137" cy="3101983"/>
          </a:xfrm>
        </p:spPr>
        <p:txBody>
          <a:bodyPr/>
          <a:lstStyle/>
          <a:p>
            <a:r>
              <a:rPr lang="sr-Cyrl-RS" dirty="0"/>
              <a:t>ЕКГ:</a:t>
            </a:r>
            <a:r>
              <a:rPr lang="sr-Latn-RS" dirty="0"/>
              <a:t> </a:t>
            </a:r>
            <a:r>
              <a:rPr lang="sr-Cyrl-RS" dirty="0" err="1"/>
              <a:t>синусна</a:t>
            </a:r>
            <a:r>
              <a:rPr lang="sr-Cyrl-RS" dirty="0"/>
              <a:t> тахикардија, </a:t>
            </a:r>
            <a:r>
              <a:rPr lang="sr-Cyrl-RS" dirty="0" err="1"/>
              <a:t>фр</a:t>
            </a:r>
            <a:r>
              <a:rPr lang="sr-Cyrl-RS" dirty="0"/>
              <a:t> 150/мин, </a:t>
            </a:r>
            <a:r>
              <a:rPr lang="sr-Cyrl-RS" dirty="0" err="1"/>
              <a:t>П</a:t>
            </a:r>
            <a:r>
              <a:rPr lang="sr-Cyrl-RS" dirty="0"/>
              <a:t> </a:t>
            </a:r>
            <a:r>
              <a:rPr lang="sr-Cyrl-RS" dirty="0" err="1"/>
              <a:t>митрале</a:t>
            </a:r>
            <a:r>
              <a:rPr lang="sr-Cyrl-RS" dirty="0"/>
              <a:t>, знаци за хипертрофију леве коморе, негативан </a:t>
            </a:r>
            <a:r>
              <a:rPr lang="sr-Cyrl-RS" dirty="0" err="1"/>
              <a:t>Т</a:t>
            </a:r>
            <a:r>
              <a:rPr lang="sr-Cyrl-RS" dirty="0"/>
              <a:t> у </a:t>
            </a:r>
            <a:r>
              <a:rPr lang="sr-Latn-RS" dirty="0"/>
              <a:t>II, III, </a:t>
            </a:r>
            <a:r>
              <a:rPr lang="sr-Latn-RS" dirty="0" err="1"/>
              <a:t>aVF</a:t>
            </a:r>
            <a:endParaRPr lang="x-none" dirty="0"/>
          </a:p>
        </p:txBody>
      </p:sp>
      <p:pic>
        <p:nvPicPr>
          <p:cNvPr id="8194" name="Picture 2" descr="Mitral stenosis and rheumatic valve disease on EKG">
            <a:extLst>
              <a:ext uri="{FF2B5EF4-FFF2-40B4-BE49-F238E27FC236}">
                <a16:creationId xmlns:a16="http://schemas.microsoft.com/office/drawing/2014/main" xmlns="" id="{C8EB80A5-635E-BE4D-806F-DEFC63A916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194" y="3388808"/>
            <a:ext cx="7175611" cy="351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Grb MF">
            <a:extLst>
              <a:ext uri="{FF2B5EF4-FFF2-40B4-BE49-F238E27FC236}">
                <a16:creationId xmlns:a16="http://schemas.microsoft.com/office/drawing/2014/main" xmlns="" id="{823E26AA-72D7-194F-8BB0-4169B2029D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3702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40E011-CDC7-7D44-A7DF-2E98F9248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Приказ случаја 1.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24DE93-911A-6044-8DC6-C53F781010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4669" y="2627997"/>
            <a:ext cx="5937755" cy="3101983"/>
          </a:xfrm>
        </p:spPr>
        <p:txBody>
          <a:bodyPr/>
          <a:lstStyle/>
          <a:p>
            <a:r>
              <a:rPr lang="sr-Cyrl-RS" dirty="0"/>
              <a:t>РТГ плућа:</a:t>
            </a:r>
          </a:p>
          <a:p>
            <a:pPr lvl="1"/>
            <a:r>
              <a:rPr lang="sr-Cyrl-RS" dirty="0"/>
              <a:t>Увећана срчана сенка</a:t>
            </a:r>
          </a:p>
          <a:p>
            <a:pPr lvl="1"/>
            <a:r>
              <a:rPr lang="sr-Cyrl-RS" dirty="0" err="1"/>
              <a:t>Митрална</a:t>
            </a:r>
            <a:r>
              <a:rPr lang="sr-Cyrl-RS" dirty="0"/>
              <a:t> конфигурација</a:t>
            </a:r>
          </a:p>
          <a:p>
            <a:pPr marL="228600" lvl="1" indent="0">
              <a:buNone/>
            </a:pPr>
            <a:r>
              <a:rPr lang="sr-Cyrl-RS" dirty="0"/>
              <a:t>     срчане сенке</a:t>
            </a:r>
            <a:endParaRPr lang="x-none" dirty="0"/>
          </a:p>
        </p:txBody>
      </p:sp>
      <p:pic>
        <p:nvPicPr>
          <p:cNvPr id="9218" name="Picture 2" descr="Mitral valve stenosis | Radiology Reference Article | Radiopaedia.org">
            <a:extLst>
              <a:ext uri="{FF2B5EF4-FFF2-40B4-BE49-F238E27FC236}">
                <a16:creationId xmlns:a16="http://schemas.microsoft.com/office/drawing/2014/main" xmlns="" id="{5F0C7372-892D-5041-8486-C81A85C401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547" y="2461846"/>
            <a:ext cx="4425523" cy="383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Grb MF">
            <a:extLst>
              <a:ext uri="{FF2B5EF4-FFF2-40B4-BE49-F238E27FC236}">
                <a16:creationId xmlns:a16="http://schemas.microsoft.com/office/drawing/2014/main" xmlns="" id="{BA873C39-3D1A-7743-8E67-A0515D061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46364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3F3CAF-88DA-424A-B64C-B3C019C94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Приказ случаја 1.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A899161-AF5E-614E-931B-6FBFB89B4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err="1"/>
              <a:t>Ехокардиографија</a:t>
            </a:r>
            <a:r>
              <a:rPr lang="sr-Cyrl-RS" dirty="0"/>
              <a:t>:</a:t>
            </a:r>
            <a:endParaRPr lang="x-none" dirty="0"/>
          </a:p>
        </p:txBody>
      </p:sp>
      <p:pic>
        <p:nvPicPr>
          <p:cNvPr id="5" name="Picture 8" descr="Grb MF">
            <a:extLst>
              <a:ext uri="{FF2B5EF4-FFF2-40B4-BE49-F238E27FC236}">
                <a16:creationId xmlns:a16="http://schemas.microsoft.com/office/drawing/2014/main" xmlns="" id="{0E3DD249-706B-7347-91B4-26816C52C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Mitral Stenosis – A Tight Mitral Valve • MyHeart">
            <a:extLst>
              <a:ext uri="{FF2B5EF4-FFF2-40B4-BE49-F238E27FC236}">
                <a16:creationId xmlns:a16="http://schemas.microsoft.com/office/drawing/2014/main" xmlns="" id="{9E95E85D-6F14-A14E-8B51-A240EC426A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979" y="2467222"/>
            <a:ext cx="3576120" cy="415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463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828DF471-7D32-1447-BFDB-1A9D2F06E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Артеријска хипертензија</a:t>
            </a:r>
            <a:endParaRPr lang="x-non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5539A01-E455-C246-A1AD-555062BE06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Picture 8" descr="Grb MF">
            <a:extLst>
              <a:ext uri="{FF2B5EF4-FFF2-40B4-BE49-F238E27FC236}">
                <a16:creationId xmlns:a16="http://schemas.microsoft.com/office/drawing/2014/main" xmlns="" id="{50631F64-47F1-3C45-9A17-6DB08181C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7532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C0578C-A655-6148-88EA-82370E9FB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П</a:t>
            </a:r>
            <a:r>
              <a:rPr lang="sr-Cyrl-RS" dirty="0" err="1"/>
              <a:t>риказ</a:t>
            </a:r>
            <a:r>
              <a:rPr lang="sr-Cyrl-RS" dirty="0"/>
              <a:t> случаја 1.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3A14BC-E441-E446-B335-CB42FA065C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Терапија:</a:t>
            </a:r>
          </a:p>
          <a:p>
            <a:pPr lvl="1"/>
            <a:r>
              <a:rPr lang="sr-Cyrl-RS" dirty="0"/>
              <a:t>Хируршко лечење или </a:t>
            </a:r>
            <a:r>
              <a:rPr lang="sr-Cyrl-RS" dirty="0" err="1"/>
              <a:t>транскатетерска</a:t>
            </a:r>
            <a:r>
              <a:rPr lang="sr-Cyrl-RS" dirty="0"/>
              <a:t> замена </a:t>
            </a:r>
            <a:r>
              <a:rPr lang="sr-Cyrl-RS" dirty="0" err="1"/>
              <a:t>митралног</a:t>
            </a:r>
            <a:r>
              <a:rPr lang="sr-Cyrl-RS" dirty="0"/>
              <a:t> залиска</a:t>
            </a:r>
          </a:p>
          <a:p>
            <a:pPr lvl="1"/>
            <a:r>
              <a:rPr lang="sr-Cyrl-RS" dirty="0" err="1"/>
              <a:t>Кардиодиуретици</a:t>
            </a:r>
            <a:endParaRPr lang="sr-Cyrl-RS" dirty="0"/>
          </a:p>
          <a:p>
            <a:pPr lvl="1"/>
            <a:r>
              <a:rPr lang="sr-Cyrl-RS" dirty="0" err="1"/>
              <a:t>Антикоагулантна</a:t>
            </a:r>
            <a:r>
              <a:rPr lang="sr-Cyrl-RS" dirty="0"/>
              <a:t> терапија</a:t>
            </a:r>
          </a:p>
          <a:p>
            <a:pPr lvl="1"/>
            <a:r>
              <a:rPr lang="sr-Cyrl-RS" dirty="0"/>
              <a:t>Превенција </a:t>
            </a:r>
            <a:r>
              <a:rPr lang="sr-Cyrl-RS" dirty="0" err="1"/>
              <a:t>бактеријског</a:t>
            </a:r>
            <a:r>
              <a:rPr lang="sr-Cyrl-RS" dirty="0"/>
              <a:t> </a:t>
            </a:r>
            <a:r>
              <a:rPr lang="sr-Cyrl-RS" dirty="0" err="1"/>
              <a:t>ендокардитиса</a:t>
            </a:r>
            <a:r>
              <a:rPr lang="sr-Cyrl-RS" dirty="0"/>
              <a:t>!</a:t>
            </a:r>
            <a:endParaRPr lang="x-none" dirty="0"/>
          </a:p>
        </p:txBody>
      </p:sp>
      <p:pic>
        <p:nvPicPr>
          <p:cNvPr id="4" name="Picture 8" descr="Grb MF">
            <a:extLst>
              <a:ext uri="{FF2B5EF4-FFF2-40B4-BE49-F238E27FC236}">
                <a16:creationId xmlns:a16="http://schemas.microsoft.com/office/drawing/2014/main" xmlns="" id="{C6BF7B3E-0354-B840-80C0-8DBD8DE34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2845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142D4F-F813-014F-A6BA-74887CEA8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Приказ случаја 2.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F47FF50-67B4-A740-9451-C994576E28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Пацијент старости 62. године</a:t>
            </a:r>
          </a:p>
          <a:p>
            <a:r>
              <a:rPr lang="sr-Cyrl-RS" dirty="0"/>
              <a:t>Жали се на замарање</a:t>
            </a:r>
          </a:p>
          <a:p>
            <a:r>
              <a:rPr lang="sr-Cyrl-RS" dirty="0"/>
              <a:t>Лечи се због хипертензије и дијабетес </a:t>
            </a:r>
            <a:r>
              <a:rPr lang="sr-Cyrl-RS" dirty="0" err="1"/>
              <a:t>мелитуса</a:t>
            </a:r>
            <a:r>
              <a:rPr lang="sr-Cyrl-RS" dirty="0"/>
              <a:t> тип 2</a:t>
            </a:r>
          </a:p>
          <a:p>
            <a:r>
              <a:rPr lang="sr-Cyrl-RS" dirty="0"/>
              <a:t>Од пре 10 година зна да има увећану аорту</a:t>
            </a:r>
          </a:p>
          <a:p>
            <a:r>
              <a:rPr lang="sr-Cyrl-RS" dirty="0" err="1"/>
              <a:t>Аускултаторно</a:t>
            </a:r>
            <a:r>
              <a:rPr lang="sr-Cyrl-RS" dirty="0"/>
              <a:t> над плућима нормалан дисајни шум</a:t>
            </a:r>
          </a:p>
          <a:p>
            <a:r>
              <a:rPr lang="sr-Cyrl-RS" dirty="0" err="1"/>
              <a:t>Аускултаторно</a:t>
            </a:r>
            <a:r>
              <a:rPr lang="sr-Cyrl-RS" dirty="0"/>
              <a:t> над плућима </a:t>
            </a:r>
            <a:r>
              <a:rPr lang="sr-Cyrl-RS" dirty="0" err="1"/>
              <a:t>дијастолни</a:t>
            </a:r>
            <a:r>
              <a:rPr lang="sr-Cyrl-RS" dirty="0"/>
              <a:t> шум над аортним ушћем 3/6</a:t>
            </a:r>
          </a:p>
          <a:p>
            <a:r>
              <a:rPr lang="sr-Cyrl-RS" dirty="0"/>
              <a:t>ТА 150/60</a:t>
            </a:r>
          </a:p>
        </p:txBody>
      </p:sp>
      <p:pic>
        <p:nvPicPr>
          <p:cNvPr id="4" name="Picture 8" descr="Grb MF">
            <a:extLst>
              <a:ext uri="{FF2B5EF4-FFF2-40B4-BE49-F238E27FC236}">
                <a16:creationId xmlns:a16="http://schemas.microsoft.com/office/drawing/2014/main" xmlns="" id="{CCEF7E5A-80AC-8F4C-9F3B-1E3A3B002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92383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6435D5A-2039-F74D-8C23-3EC69EEA9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err="1"/>
              <a:t>ПРиказ</a:t>
            </a:r>
            <a:r>
              <a:rPr lang="sr-Cyrl-RS" dirty="0"/>
              <a:t> случаја 2.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C696410-A990-8149-B98D-2EE083639A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ЕКГ: </a:t>
            </a:r>
            <a:r>
              <a:rPr lang="sr-Cyrl-RS" dirty="0" err="1"/>
              <a:t>атријална</a:t>
            </a:r>
            <a:r>
              <a:rPr lang="sr-Cyrl-RS" dirty="0"/>
              <a:t> </a:t>
            </a:r>
            <a:r>
              <a:rPr lang="sr-Cyrl-RS" dirty="0" err="1"/>
              <a:t>фибрилација</a:t>
            </a:r>
            <a:r>
              <a:rPr lang="sr-Cyrl-RS" dirty="0"/>
              <a:t>, </a:t>
            </a:r>
            <a:r>
              <a:rPr lang="sr-Cyrl-RS" dirty="0" err="1"/>
              <a:t>фр</a:t>
            </a:r>
            <a:r>
              <a:rPr lang="sr-Cyrl-RS" dirty="0"/>
              <a:t> око 85/мин, знаци оптерећења леве коморе</a:t>
            </a:r>
            <a:endParaRPr lang="x-none" dirty="0"/>
          </a:p>
        </p:txBody>
      </p:sp>
      <p:pic>
        <p:nvPicPr>
          <p:cNvPr id="11266" name="Picture 2" descr="Case 4 - A 67 Year-Old Man with Aortic Regurgitation Who Presented Syncope  Followed by Shock">
            <a:extLst>
              <a:ext uri="{FF2B5EF4-FFF2-40B4-BE49-F238E27FC236}">
                <a16:creationId xmlns:a16="http://schemas.microsoft.com/office/drawing/2014/main" xmlns="" id="{036E1FD9-11CA-944B-A6A1-5C3E4567F9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0" r="9670"/>
          <a:stretch/>
        </p:blipFill>
        <p:spPr bwMode="auto">
          <a:xfrm>
            <a:off x="894303" y="3816403"/>
            <a:ext cx="7355393" cy="270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Grb MF">
            <a:extLst>
              <a:ext uri="{FF2B5EF4-FFF2-40B4-BE49-F238E27FC236}">
                <a16:creationId xmlns:a16="http://schemas.microsoft.com/office/drawing/2014/main" xmlns="" id="{6362B695-8399-0749-A24C-51600B3EF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1430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CA2CDBC-3EC8-5243-BE9A-50DDFCCA2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Приказ случаја 2.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A2AFCB-5B31-D942-8BBF-6507663DE9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err="1"/>
              <a:t>Ехокардиографија</a:t>
            </a:r>
            <a:r>
              <a:rPr lang="sr-Cyrl-RS" dirty="0"/>
              <a:t>:</a:t>
            </a:r>
            <a:endParaRPr lang="x-none" dirty="0"/>
          </a:p>
        </p:txBody>
      </p:sp>
      <p:pic>
        <p:nvPicPr>
          <p:cNvPr id="5" name="Picture 8" descr="Grb MF">
            <a:extLst>
              <a:ext uri="{FF2B5EF4-FFF2-40B4-BE49-F238E27FC236}">
                <a16:creationId xmlns:a16="http://schemas.microsoft.com/office/drawing/2014/main" xmlns="" id="{CEF0BE3C-DECB-B44D-ADD4-F34AFB3689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66209610-D3FA-F04A-856C-06C97EE64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975" y="3053848"/>
            <a:ext cx="3967703" cy="3492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6281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941F26-4CE8-1E40-8EBA-6A8442C66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Приказ случаја 2.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F06BF88-74AF-3A4E-93F7-0FF2BB9A45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err="1"/>
              <a:t>Коронарографија</a:t>
            </a:r>
            <a:r>
              <a:rPr lang="sr-Cyrl-RS" dirty="0"/>
              <a:t>:</a:t>
            </a:r>
            <a:endParaRPr lang="x-none" dirty="0"/>
          </a:p>
        </p:txBody>
      </p:sp>
      <p:pic>
        <p:nvPicPr>
          <p:cNvPr id="13314" name="Picture 2" descr="Coronary Angiography- Heart Test, Recovery &amp; Risk - Heart Foundation">
            <a:extLst>
              <a:ext uri="{FF2B5EF4-FFF2-40B4-BE49-F238E27FC236}">
                <a16:creationId xmlns:a16="http://schemas.microsoft.com/office/drawing/2014/main" xmlns="" id="{541423D3-3AF5-FB4B-9766-0C20658660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4" b="24102"/>
          <a:stretch/>
        </p:blipFill>
        <p:spPr bwMode="auto">
          <a:xfrm>
            <a:off x="1284682" y="3215471"/>
            <a:ext cx="6874580" cy="327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Grb MF">
            <a:extLst>
              <a:ext uri="{FF2B5EF4-FFF2-40B4-BE49-F238E27FC236}">
                <a16:creationId xmlns:a16="http://schemas.microsoft.com/office/drawing/2014/main" xmlns="" id="{74C1B9A3-A2F7-9B41-8510-6A5AD11BE1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75373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1903C0-21E1-8643-B128-C5ABAA5FC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П</a:t>
            </a:r>
            <a:r>
              <a:rPr lang="sr-Cyrl-RS" dirty="0"/>
              <a:t>риказ случаја 2.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6193194-6019-E942-BC95-102F7EB2A2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Терапија:</a:t>
            </a:r>
          </a:p>
          <a:p>
            <a:pPr lvl="1"/>
            <a:r>
              <a:rPr lang="sr-Cyrl-RS" dirty="0"/>
              <a:t>Хируршка или </a:t>
            </a:r>
            <a:r>
              <a:rPr lang="sr-Cyrl-RS" dirty="0" err="1"/>
              <a:t>транскатетерска</a:t>
            </a:r>
            <a:r>
              <a:rPr lang="sr-Cyrl-RS" dirty="0"/>
              <a:t> замена аортног залиска</a:t>
            </a:r>
          </a:p>
          <a:p>
            <a:pPr lvl="1"/>
            <a:r>
              <a:rPr lang="sr-Cyrl-RS" dirty="0" err="1"/>
              <a:t>Медикаментна</a:t>
            </a:r>
            <a:r>
              <a:rPr lang="sr-Cyrl-RS" dirty="0"/>
              <a:t> </a:t>
            </a:r>
            <a:r>
              <a:rPr lang="sr-Cyrl-RS" dirty="0" err="1"/>
              <a:t>супуративна</a:t>
            </a:r>
            <a:r>
              <a:rPr lang="sr-Cyrl-RS" dirty="0"/>
              <a:t> терапија</a:t>
            </a:r>
          </a:p>
          <a:p>
            <a:pPr lvl="1"/>
            <a:r>
              <a:rPr lang="sr-Cyrl-RS" dirty="0"/>
              <a:t>Превенција </a:t>
            </a:r>
            <a:r>
              <a:rPr lang="sr-Cyrl-RS" dirty="0" err="1"/>
              <a:t>бактеријског</a:t>
            </a:r>
            <a:r>
              <a:rPr lang="sr-Cyrl-RS" dirty="0"/>
              <a:t> </a:t>
            </a:r>
            <a:r>
              <a:rPr lang="sr-Cyrl-RS" dirty="0" err="1"/>
              <a:t>ендокардитиса</a:t>
            </a:r>
            <a:r>
              <a:rPr lang="sr-Cyrl-RS" dirty="0"/>
              <a:t>!</a:t>
            </a:r>
          </a:p>
        </p:txBody>
      </p:sp>
      <p:pic>
        <p:nvPicPr>
          <p:cNvPr id="4" name="Picture 8" descr="Grb MF">
            <a:extLst>
              <a:ext uri="{FF2B5EF4-FFF2-40B4-BE49-F238E27FC236}">
                <a16:creationId xmlns:a16="http://schemas.microsoft.com/office/drawing/2014/main" xmlns="" id="{F8F6D56C-4686-924F-B4C5-8516AF675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53358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eart murmur - Wikipedia">
            <a:extLst>
              <a:ext uri="{FF2B5EF4-FFF2-40B4-BE49-F238E27FC236}">
                <a16:creationId xmlns:a16="http://schemas.microsoft.com/office/drawing/2014/main" xmlns="" id="{5110D215-E74F-8E42-928A-C06555BD6A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85"/>
          <a:stretch/>
        </p:blipFill>
        <p:spPr bwMode="auto">
          <a:xfrm>
            <a:off x="2130250" y="489724"/>
            <a:ext cx="4883499" cy="587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2903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8057E5-BEB8-AD4E-AA8C-1BBE79DD7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Артеријска хипертензија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E3BA5BA-1779-D244-BE44-8E2048444D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Пораст вредности артеријског крвног притиска изнад 139/89 </a:t>
            </a:r>
            <a:r>
              <a:rPr lang="sr-Latn-RS" dirty="0" err="1"/>
              <a:t>mmHg</a:t>
            </a:r>
            <a:endParaRPr lang="sr-Latn-RS" dirty="0"/>
          </a:p>
          <a:p>
            <a:endParaRPr lang="x-none" dirty="0"/>
          </a:p>
        </p:txBody>
      </p:sp>
      <p:pic>
        <p:nvPicPr>
          <p:cNvPr id="2050" name="Picture 2" descr="Hypertension – Arterial Hypertension - Functional Medical Corporation">
            <a:extLst>
              <a:ext uri="{FF2B5EF4-FFF2-40B4-BE49-F238E27FC236}">
                <a16:creationId xmlns:a16="http://schemas.microsoft.com/office/drawing/2014/main" xmlns="" id="{46A0660A-16A3-3341-A834-3050FF1E40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680" y="3117375"/>
            <a:ext cx="5044273" cy="331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Grb MF">
            <a:extLst>
              <a:ext uri="{FF2B5EF4-FFF2-40B4-BE49-F238E27FC236}">
                <a16:creationId xmlns:a16="http://schemas.microsoft.com/office/drawing/2014/main" xmlns="" id="{2FBCE686-8072-E94E-8758-F28859DD3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1449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404340-023B-C64F-8CDF-97E30A5F2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</a:t>
            </a:r>
            <a:r>
              <a:rPr lang="sr-Cyrl-RS" dirty="0" err="1"/>
              <a:t>ртеријска</a:t>
            </a:r>
            <a:r>
              <a:rPr lang="sr-Cyrl-RS" dirty="0"/>
              <a:t> хипертензија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DE0D4D5-DBFF-E141-BEF2-446120A587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x-none"/>
          </a:p>
        </p:txBody>
      </p:sp>
      <p:graphicFrame>
        <p:nvGraphicFramePr>
          <p:cNvPr id="4" name="Group 2">
            <a:extLst>
              <a:ext uri="{FF2B5EF4-FFF2-40B4-BE49-F238E27FC236}">
                <a16:creationId xmlns:a16="http://schemas.microsoft.com/office/drawing/2014/main" xmlns="" id="{576FB37D-E725-6A44-AB8E-069BEF26A9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898970"/>
              </p:ext>
            </p:extLst>
          </p:nvPr>
        </p:nvGraphicFramePr>
        <p:xfrm>
          <a:off x="399579" y="2252661"/>
          <a:ext cx="8153400" cy="4605339"/>
        </p:xfrm>
        <a:graphic>
          <a:graphicData uri="http://schemas.openxmlformats.org/drawingml/2006/table">
            <a:tbl>
              <a:tblPr/>
              <a:tblGrid>
                <a:gridCol w="27924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908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701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5772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КАТЕГОРИЈА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</a:t>
                      </a:r>
                      <a:r>
                        <a:rPr kumimoji="0" 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ВРЕДНОСТ АРТЕРИЈСКОГ ПРИТИСКА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8651">
                <a:tc v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</a:t>
                      </a: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СИСТОЛНИ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ДИЈАСТОЛНИ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9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ОПТИМАЛАН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&lt;120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&lt;80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9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НОРМАЛАН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120-129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80-84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9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ВИСОКО НОРМАЛАН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130-139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85-89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69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ХИПЕРТЕНЗИЈА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sr-Latn-C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sr-Latn-C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71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СТАДИЈУМ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I (</a:t>
                      </a: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блага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140-159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90-99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9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СТАДИЈУМ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II (</a:t>
                      </a: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умерена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160-179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100-109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69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СТАДИЈУМ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III (</a:t>
                      </a: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тешка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&gt;/=180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&gt;/=110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69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ИЗОЛОВАНА СИСТОЛНА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&gt;/=140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&lt;90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pic>
        <p:nvPicPr>
          <p:cNvPr id="5" name="Picture 8" descr="Grb MF">
            <a:extLst>
              <a:ext uri="{FF2B5EF4-FFF2-40B4-BE49-F238E27FC236}">
                <a16:creationId xmlns:a16="http://schemas.microsoft.com/office/drawing/2014/main" xmlns="" id="{03250A46-CA69-F24F-A573-D1385B6A51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932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E241AC2-9EE0-B44A-B5D3-C38BC96F8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9171B8B-5136-4A44-8548-92C6630F1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6045" y="2638045"/>
            <a:ext cx="5937755" cy="3873287"/>
          </a:xfrm>
        </p:spPr>
        <p:txBody>
          <a:bodyPr>
            <a:normAutofit/>
          </a:bodyPr>
          <a:lstStyle/>
          <a:p>
            <a:r>
              <a:rPr lang="sr-Cyrl-RS" dirty="0"/>
              <a:t>Пацијент старости 40. година</a:t>
            </a:r>
            <a:r>
              <a:rPr lang="sr-Latn-RS" dirty="0"/>
              <a:t>, </a:t>
            </a:r>
            <a:r>
              <a:rPr lang="sr-Latn-RS" dirty="0" err="1"/>
              <a:t>г</a:t>
            </a:r>
            <a:r>
              <a:rPr lang="sr-Cyrl-RS" dirty="0" err="1"/>
              <a:t>ојазан</a:t>
            </a:r>
            <a:endParaRPr lang="sr-Cyrl-RS" dirty="0"/>
          </a:p>
          <a:p>
            <a:r>
              <a:rPr lang="sr-Cyrl-RS" dirty="0"/>
              <a:t>Жали се на </a:t>
            </a:r>
            <a:r>
              <a:rPr lang="sr-Cyrl-RS" dirty="0" err="1"/>
              <a:t>потиљачну</a:t>
            </a:r>
            <a:r>
              <a:rPr lang="sr-Cyrl-RS" dirty="0"/>
              <a:t> (</a:t>
            </a:r>
            <a:r>
              <a:rPr lang="sr-Cyrl-RS" dirty="0" err="1"/>
              <a:t>окципиталну</a:t>
            </a:r>
            <a:r>
              <a:rPr lang="sr-Cyrl-RS" dirty="0"/>
              <a:t>) главобољу</a:t>
            </a:r>
          </a:p>
          <a:p>
            <a:r>
              <a:rPr lang="sr-Cyrl-RS" dirty="0"/>
              <a:t>До сада се није лечио од других болести</a:t>
            </a:r>
          </a:p>
          <a:p>
            <a:r>
              <a:rPr lang="sr-Cyrl-RS" dirty="0"/>
              <a:t>Позитиван </a:t>
            </a:r>
            <a:r>
              <a:rPr lang="sr-Cyrl-RS" dirty="0" err="1"/>
              <a:t>херидитет</a:t>
            </a:r>
            <a:r>
              <a:rPr lang="sr-Cyrl-RS" dirty="0"/>
              <a:t> за КВБ</a:t>
            </a:r>
          </a:p>
          <a:p>
            <a:r>
              <a:rPr lang="sr-Cyrl-RS" dirty="0"/>
              <a:t>Пушач већ 20 година</a:t>
            </a:r>
          </a:p>
          <a:p>
            <a:r>
              <a:rPr lang="sr-Cyrl-RS" dirty="0" err="1"/>
              <a:t>Аускултаторно</a:t>
            </a:r>
            <a:r>
              <a:rPr lang="sr-Cyrl-RS" dirty="0"/>
              <a:t> над срцем, радња ритмична, тонови јасни, без шумова</a:t>
            </a:r>
          </a:p>
          <a:p>
            <a:r>
              <a:rPr lang="sr-Cyrl-RS" dirty="0" err="1"/>
              <a:t>Аускултаторно</a:t>
            </a:r>
            <a:r>
              <a:rPr lang="sr-Cyrl-RS" dirty="0"/>
              <a:t> над плућима нормалан дисајни шум</a:t>
            </a:r>
            <a:endParaRPr lang="sr-Latn-RS" dirty="0"/>
          </a:p>
          <a:p>
            <a:r>
              <a:rPr lang="sr-Cyrl-RS" dirty="0" err="1"/>
              <a:t>B</a:t>
            </a:r>
            <a:r>
              <a:rPr lang="sr-Latn-RS" dirty="0"/>
              <a:t>MI 36.5; TA 165/95 </a:t>
            </a:r>
            <a:r>
              <a:rPr lang="sr-Latn-RS" dirty="0" err="1"/>
              <a:t>mmHg</a:t>
            </a:r>
            <a:endParaRPr lang="sr-Cyrl-RS" dirty="0"/>
          </a:p>
        </p:txBody>
      </p:sp>
      <p:pic>
        <p:nvPicPr>
          <p:cNvPr id="4" name="Picture 8" descr="Grb MF">
            <a:extLst>
              <a:ext uri="{FF2B5EF4-FFF2-40B4-BE49-F238E27FC236}">
                <a16:creationId xmlns:a16="http://schemas.microsoft.com/office/drawing/2014/main" xmlns="" id="{353FE664-77D1-E64F-9B0F-0BDBF33AD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1977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6FD1D5-44A2-6B47-84F4-4167D0A9E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454483B-97E9-8449-B424-8358063B5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ЕКГ:</a:t>
            </a:r>
            <a:r>
              <a:rPr lang="sr-Latn-RS" dirty="0"/>
              <a:t> </a:t>
            </a:r>
            <a:r>
              <a:rPr lang="sr-Latn-RS" dirty="0" err="1"/>
              <a:t>с</a:t>
            </a:r>
            <a:r>
              <a:rPr lang="sr-Cyrl-RS" dirty="0" err="1"/>
              <a:t>инусни</a:t>
            </a:r>
            <a:r>
              <a:rPr lang="sr-Cyrl-RS" dirty="0"/>
              <a:t> ритам, </a:t>
            </a:r>
            <a:r>
              <a:rPr lang="sr-Cyrl-RS" dirty="0" err="1"/>
              <a:t>фр</a:t>
            </a:r>
            <a:r>
              <a:rPr lang="sr-Cyrl-RS" dirty="0"/>
              <a:t> 95/мин, знаци за хипертрофију леве коморе</a:t>
            </a:r>
            <a:endParaRPr lang="x-none" dirty="0"/>
          </a:p>
        </p:txBody>
      </p:sp>
      <p:pic>
        <p:nvPicPr>
          <p:cNvPr id="4098" name="Picture 2" descr="Hypertency: Hypertension Ecg">
            <a:extLst>
              <a:ext uri="{FF2B5EF4-FFF2-40B4-BE49-F238E27FC236}">
                <a16:creationId xmlns:a16="http://schemas.microsoft.com/office/drawing/2014/main" xmlns="" id="{217A237D-EA68-6E44-9BFC-5C998C7A9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909" y="3429000"/>
            <a:ext cx="5937756" cy="3197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Grb MF">
            <a:extLst>
              <a:ext uri="{FF2B5EF4-FFF2-40B4-BE49-F238E27FC236}">
                <a16:creationId xmlns:a16="http://schemas.microsoft.com/office/drawing/2014/main" xmlns="" id="{DBC5E851-FA90-D344-A8D1-2B47496FA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0729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0667EB-1EFD-B042-A7D8-687053EFD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6DE336F-B4B6-A540-8232-85B9FB8249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Лабораторија:</a:t>
            </a:r>
            <a:endParaRPr lang="en-US" dirty="0"/>
          </a:p>
          <a:p>
            <a:pPr lvl="1"/>
            <a:r>
              <a:rPr lang="sr-Cyrl-RS" dirty="0" err="1"/>
              <a:t>Холестерол</a:t>
            </a:r>
            <a:r>
              <a:rPr lang="sr-Cyrl-RS" dirty="0"/>
              <a:t> 6.96</a:t>
            </a:r>
          </a:p>
          <a:p>
            <a:pPr lvl="1"/>
            <a:r>
              <a:rPr lang="sr-Latn-RS" dirty="0"/>
              <a:t>HDL</a:t>
            </a:r>
            <a:r>
              <a:rPr lang="sr-Cyrl-RS" dirty="0"/>
              <a:t> 0.78</a:t>
            </a:r>
            <a:endParaRPr lang="sr-Latn-RS" dirty="0"/>
          </a:p>
          <a:p>
            <a:pPr lvl="1"/>
            <a:r>
              <a:rPr lang="sr-Latn-RS" dirty="0"/>
              <a:t>LDL</a:t>
            </a:r>
            <a:r>
              <a:rPr lang="sr-Cyrl-RS" dirty="0"/>
              <a:t> 4.8</a:t>
            </a:r>
            <a:endParaRPr lang="sr-Latn-RS" dirty="0"/>
          </a:p>
          <a:p>
            <a:pPr lvl="1"/>
            <a:r>
              <a:rPr lang="sr-Cyrl-RS" dirty="0" err="1"/>
              <a:t>Триглицериди</a:t>
            </a:r>
            <a:r>
              <a:rPr lang="sr-Cyrl-RS" dirty="0"/>
              <a:t> 2.8</a:t>
            </a:r>
          </a:p>
          <a:p>
            <a:pPr lvl="1"/>
            <a:r>
              <a:rPr lang="sr-Cyrl-RS" dirty="0"/>
              <a:t>Остали лабораторијски налаз уредан</a:t>
            </a:r>
            <a:endParaRPr lang="sr-Latn-RS" dirty="0"/>
          </a:p>
        </p:txBody>
      </p:sp>
      <p:pic>
        <p:nvPicPr>
          <p:cNvPr id="4" name="Picture 8" descr="Grb MF">
            <a:extLst>
              <a:ext uri="{FF2B5EF4-FFF2-40B4-BE49-F238E27FC236}">
                <a16:creationId xmlns:a16="http://schemas.microsoft.com/office/drawing/2014/main" xmlns="" id="{87CCF151-77BA-6945-881C-E7838498A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2460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2743674-6014-F440-8FC7-D698626F2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8B38FC0-C014-D149-8AE8-B2876B8A1F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err="1"/>
              <a:t>Ехокардиографија</a:t>
            </a:r>
            <a:r>
              <a:rPr lang="sr-Cyrl-RS" dirty="0"/>
              <a:t>:</a:t>
            </a:r>
            <a:endParaRPr lang="x-none" dirty="0"/>
          </a:p>
        </p:txBody>
      </p:sp>
      <p:pic>
        <p:nvPicPr>
          <p:cNvPr id="5124" name="Picture 4" descr="Recommendations on the Use of Echocardiography in Adult Hypertension: A  Report from the European Association of Cardiovascular I">
            <a:extLst>
              <a:ext uri="{FF2B5EF4-FFF2-40B4-BE49-F238E27FC236}">
                <a16:creationId xmlns:a16="http://schemas.microsoft.com/office/drawing/2014/main" xmlns="" id="{AEC07319-4447-0440-AEF6-47BC053E0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90" y="3429000"/>
            <a:ext cx="7997322" cy="2686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Grb MF">
            <a:extLst>
              <a:ext uri="{FF2B5EF4-FFF2-40B4-BE49-F238E27FC236}">
                <a16:creationId xmlns:a16="http://schemas.microsoft.com/office/drawing/2014/main" xmlns="" id="{1BE836AE-6559-274C-AB76-56D508774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343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DB99EB-EC4A-864C-9CC3-3D5D60A39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D5A28F8-399A-054E-832C-5278F099A0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24</a:t>
            </a:r>
            <a:r>
              <a:rPr lang="sr-Latn-RS" dirty="0" err="1"/>
              <a:t>h</a:t>
            </a:r>
            <a:r>
              <a:rPr lang="sr-Cyrl-RS" dirty="0"/>
              <a:t> </a:t>
            </a:r>
            <a:r>
              <a:rPr lang="sr-Cyrl-RS" dirty="0" err="1"/>
              <a:t>Холтер</a:t>
            </a:r>
            <a:r>
              <a:rPr lang="sr-Cyrl-RS" dirty="0"/>
              <a:t> крвног притиска:</a:t>
            </a:r>
          </a:p>
          <a:p>
            <a:endParaRPr lang="x-none" dirty="0"/>
          </a:p>
        </p:txBody>
      </p:sp>
      <p:pic>
        <p:nvPicPr>
          <p:cNvPr id="6146" name="Picture 2" descr="h ambulatory blood pressure patterns. | Download Scientific Diagram">
            <a:extLst>
              <a:ext uri="{FF2B5EF4-FFF2-40B4-BE49-F238E27FC236}">
                <a16:creationId xmlns:a16="http://schemas.microsoft.com/office/drawing/2014/main" xmlns="" id="{D73DF8EC-94FD-8A41-9C2B-885F967C40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574" y="3102886"/>
            <a:ext cx="4891942" cy="355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Grb MF">
            <a:extLst>
              <a:ext uri="{FF2B5EF4-FFF2-40B4-BE49-F238E27FC236}">
                <a16:creationId xmlns:a16="http://schemas.microsoft.com/office/drawing/2014/main" xmlns="" id="{A12340E4-433C-7E4C-88DA-BC520CC59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0287933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204</TotalTime>
  <Words>518</Words>
  <Application>Microsoft Office PowerPoint</Application>
  <PresentationFormat>On-screen Show (4:3)</PresentationFormat>
  <Paragraphs>125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Corbel</vt:lpstr>
      <vt:lpstr>Gill Sans MT</vt:lpstr>
      <vt:lpstr>Times New Roman</vt:lpstr>
      <vt:lpstr>Verdana</vt:lpstr>
      <vt:lpstr>Wingdings</vt:lpstr>
      <vt:lpstr>Parcel</vt:lpstr>
      <vt:lpstr>Артеријска хипертензија и срчане мане</vt:lpstr>
      <vt:lpstr>Артеријска хипертензија</vt:lpstr>
      <vt:lpstr>Артеријска хипертензија</vt:lpstr>
      <vt:lpstr>Aртеријска хипертензија</vt:lpstr>
      <vt:lpstr>Приказ случаја</vt:lpstr>
      <vt:lpstr>Приказ случаја</vt:lpstr>
      <vt:lpstr>Приказ случаја</vt:lpstr>
      <vt:lpstr>Приказ случаја</vt:lpstr>
      <vt:lpstr>Приказ случаја</vt:lpstr>
      <vt:lpstr>Приказ случаја</vt:lpstr>
      <vt:lpstr>Приказ случаја</vt:lpstr>
      <vt:lpstr>Приказ случаја</vt:lpstr>
      <vt:lpstr>Срчане мане</vt:lpstr>
      <vt:lpstr>дефиниција</vt:lpstr>
      <vt:lpstr>Срчани залисци</vt:lpstr>
      <vt:lpstr>ПРиказ случаја 1.</vt:lpstr>
      <vt:lpstr>Приказ случаја 1.</vt:lpstr>
      <vt:lpstr>Приказ случаја 1.</vt:lpstr>
      <vt:lpstr>Приказ случаја 1.</vt:lpstr>
      <vt:lpstr>Приказ случаја 1.</vt:lpstr>
      <vt:lpstr>Приказ случаја 2.</vt:lpstr>
      <vt:lpstr>ПРиказ случаја 2.</vt:lpstr>
      <vt:lpstr>Приказ случаја 2.</vt:lpstr>
      <vt:lpstr>Приказ случаја 2.</vt:lpstr>
      <vt:lpstr>Приказ случаја 2.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Артеријска хипертензија и срчане мане</dc:title>
  <dc:creator>Stefan Simovic</dc:creator>
  <cp:lastModifiedBy>Marina</cp:lastModifiedBy>
  <cp:revision>25</cp:revision>
  <dcterms:created xsi:type="dcterms:W3CDTF">2020-09-20T08:51:43Z</dcterms:created>
  <dcterms:modified xsi:type="dcterms:W3CDTF">2020-10-01T18:23:16Z</dcterms:modified>
</cp:coreProperties>
</file>